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</p:sldIdLst>
  <p:sldSz cy="32921575" cx="4389595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jpg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620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6665"/>
              <a:buFont typeface="Courier New"/>
              <a:buChar char="o"/>
            </a:pPr>
            <a:b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2" type="sldNum"/>
          </p:nvPr>
        </p:nvSpPr>
        <p:spPr>
          <a:xfrm>
            <a:off x="3886200" y="868680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800" u="none" cap="none" strike="noStrike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3291926" y="10973859"/>
            <a:ext cx="37312113" cy="5486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6583850" y="18655831"/>
            <a:ext cx="30728261" cy="84127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5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488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5715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323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377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313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377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313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377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vertTx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291926" y="2925816"/>
            <a:ext cx="37312113" cy="5486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291926" y="9510950"/>
            <a:ext cx="37312113" cy="197526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86916" lvl="0" marL="1680766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488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5715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323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377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313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377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313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377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TitleAndTx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276690" y="2925817"/>
            <a:ext cx="9327348" cy="2633780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291926" y="2925817"/>
            <a:ext cx="27854121" cy="263378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86916" lvl="0" marL="1680766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488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5715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323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377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313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377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313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377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obj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291926" y="2925816"/>
            <a:ext cx="37312113" cy="5486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291926" y="9510950"/>
            <a:ext cx="37312113" cy="197526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86916" lvl="0" marL="1680766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488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5715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323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377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313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377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313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377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Head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467476" y="21155704"/>
            <a:ext cx="37312113" cy="65375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1" i="0" sz="3500" u="none" cap="small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467476" y="13954109"/>
            <a:ext cx="37312113" cy="720159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Obj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3291926" y="2925816"/>
            <a:ext cx="37312113" cy="5486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3291926" y="9510950"/>
            <a:ext cx="18590735" cy="197526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925116" lvl="0" marL="1680766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5148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7150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530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6584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520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6584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520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6584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22013303" y="9510950"/>
            <a:ext cx="18590735" cy="197526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925116" lvl="0" marL="1680766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5148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7150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530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6584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520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6584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520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6584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twoTxTwoObj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2195072" y="1318661"/>
            <a:ext cx="39505823" cy="5486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2195071" y="7368978"/>
            <a:ext cx="19395003" cy="307142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2195071" y="10440407"/>
            <a:ext cx="19395003" cy="189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950516" lvl="0" marL="1680766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7053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8420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657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6711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647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6711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647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6711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22299084" y="7368978"/>
            <a:ext cx="19401809" cy="307142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4" type="body"/>
          </p:nvPr>
        </p:nvSpPr>
        <p:spPr>
          <a:xfrm>
            <a:off x="22299084" y="10440407"/>
            <a:ext cx="19401809" cy="189674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950516" lvl="0" marL="1680766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7053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8420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657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6711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647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6711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647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6711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291926" y="2925816"/>
            <a:ext cx="37312113" cy="5486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objTx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2195071" y="1310495"/>
            <a:ext cx="14441465" cy="557810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17161829" y="1310495"/>
            <a:ext cx="24539062" cy="280973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906066" lvl="0" marL="1680766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2608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5245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403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6457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93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6457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93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6457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2195071" y="6888600"/>
            <a:ext cx="14441465" cy="225192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x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8603371" y="23044559"/>
            <a:ext cx="26338122" cy="272169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8603371" y="2942149"/>
            <a:ext cx="26338122" cy="197526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8603371" y="25766250"/>
            <a:ext cx="26338122" cy="38634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291926" y="2925816"/>
            <a:ext cx="37312113" cy="5486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4000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120015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None/>
              <a:defRPr b="0" i="0" sz="21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291926" y="9510950"/>
            <a:ext cx="37312113" cy="197526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86916" lvl="0" marL="1680766" marR="0" rtl="0" algn="l">
              <a:lnSpc>
                <a:spcPct val="100000"/>
              </a:lnSpc>
              <a:spcBef>
                <a:spcPts val="31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5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4882" lvl="1" marL="3640732" marR="0" rtl="0" algn="l">
              <a:lnSpc>
                <a:spcPct val="100000"/>
              </a:lnSpc>
              <a:spcBef>
                <a:spcPts val="27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57150" lvl="2" marL="5600700" marR="0" rtl="0" algn="l">
              <a:lnSpc>
                <a:spcPct val="100000"/>
              </a:lnSpc>
              <a:spcBef>
                <a:spcPts val="23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32357" lvl="3" marL="7841258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37715" lvl="4" marL="100818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31365" lvl="5" marL="104818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37715" lvl="6" marL="108819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31365" lvl="7" marL="1128196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37715" lvl="8" marL="11682016" marR="0" rtl="0" algn="l">
              <a:lnSpc>
                <a:spcPct val="100000"/>
              </a:lnSpc>
              <a:spcBef>
                <a:spcPts val="19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9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329192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14998059" y="29995756"/>
            <a:ext cx="13899843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" lvl="1" marL="400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6350" lvl="3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6350" lvl="5" marL="20002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6350" lvl="7" marL="28003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31459046" y="29995756"/>
            <a:ext cx="9144992" cy="21936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6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05.png"/><Relationship Id="rId10" Type="http://schemas.openxmlformats.org/officeDocument/2006/relationships/image" Target="../media/image02.png"/><Relationship Id="rId13" Type="http://schemas.openxmlformats.org/officeDocument/2006/relationships/image" Target="../media/image07.png"/><Relationship Id="rId12" Type="http://schemas.openxmlformats.org/officeDocument/2006/relationships/image" Target="../media/image0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Relationship Id="rId4" Type="http://schemas.openxmlformats.org/officeDocument/2006/relationships/image" Target="../media/image01.png"/><Relationship Id="rId9" Type="http://schemas.openxmlformats.org/officeDocument/2006/relationships/image" Target="../media/image10.jpg"/><Relationship Id="rId14" Type="http://schemas.openxmlformats.org/officeDocument/2006/relationships/image" Target="../media/image11.png"/><Relationship Id="rId5" Type="http://schemas.openxmlformats.org/officeDocument/2006/relationships/image" Target="../media/image03.png"/><Relationship Id="rId6" Type="http://schemas.openxmlformats.org/officeDocument/2006/relationships/image" Target="../media/image04.png"/><Relationship Id="rId7" Type="http://schemas.openxmlformats.org/officeDocument/2006/relationships/image" Target="../media/image06.png"/><Relationship Id="rId8" Type="http://schemas.openxmlformats.org/officeDocument/2006/relationships/image" Target="../media/image0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2E2F6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/>
        </p:nvSpPr>
        <p:spPr>
          <a:xfrm>
            <a:off x="924200" y="4948199"/>
            <a:ext cx="13930800" cy="6018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224025" lIns="448050" rIns="448050" tIns="224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1032625" y="11124600"/>
            <a:ext cx="13859100" cy="1300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224025" lIns="448050" rIns="448050" tIns="224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1065591" y="11124600"/>
            <a:ext cx="13897800" cy="1413300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txBody>
          <a:bodyPr anchorCtr="1" anchor="ctr" bIns="320025" lIns="320025" rIns="320025" tIns="320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5600">
                <a:solidFill>
                  <a:schemeClr val="lt1"/>
                </a:solidFill>
              </a:rPr>
              <a:t>Design Specifications</a:t>
            </a:r>
          </a:p>
        </p:txBody>
      </p:sp>
      <p:sp>
        <p:nvSpPr>
          <p:cNvPr id="92" name="Shape 92"/>
          <p:cNvSpPr/>
          <p:nvPr/>
        </p:nvSpPr>
        <p:spPr>
          <a:xfrm>
            <a:off x="960516" y="24381667"/>
            <a:ext cx="13930800" cy="8152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224025" lIns="448050" rIns="448050" tIns="224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/>
          <p:nvPr/>
        </p:nvSpPr>
        <p:spPr>
          <a:xfrm>
            <a:off x="960516" y="4989305"/>
            <a:ext cx="13930681" cy="913728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txBody>
          <a:bodyPr anchorCtr="1" anchor="ctr" bIns="320025" lIns="320025" rIns="320025" tIns="320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5600">
                <a:solidFill>
                  <a:schemeClr val="lt1"/>
                </a:solidFill>
              </a:rPr>
              <a:t>Project Description</a:t>
            </a:r>
          </a:p>
        </p:txBody>
      </p:sp>
      <p:sp>
        <p:nvSpPr>
          <p:cNvPr id="94" name="Shape 94"/>
          <p:cNvSpPr/>
          <p:nvPr/>
        </p:nvSpPr>
        <p:spPr>
          <a:xfrm>
            <a:off x="11330792" y="19701320"/>
            <a:ext cx="161647" cy="403956"/>
          </a:xfrm>
          <a:prstGeom prst="rect">
            <a:avLst/>
          </a:prstGeom>
          <a:noFill/>
          <a:ln>
            <a:noFill/>
          </a:ln>
        </p:spPr>
        <p:txBody>
          <a:bodyPr anchorCtr="0" anchor="t" bIns="40000" lIns="80000" rIns="80000" tIns="4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993653" y="24381667"/>
            <a:ext cx="13969500" cy="913800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txBody>
          <a:bodyPr anchorCtr="1" anchor="ctr" bIns="320025" lIns="320025" rIns="320025" tIns="320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5600">
                <a:solidFill>
                  <a:schemeClr val="lt1"/>
                </a:solidFill>
              </a:rPr>
              <a:t>Areas of Impact</a:t>
            </a:r>
          </a:p>
        </p:txBody>
      </p:sp>
      <p:sp>
        <p:nvSpPr>
          <p:cNvPr id="96" name="Shape 96"/>
          <p:cNvSpPr/>
          <p:nvPr/>
        </p:nvSpPr>
        <p:spPr>
          <a:xfrm>
            <a:off x="960516" y="322937"/>
            <a:ext cx="42308361" cy="440712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7030A0">
                  <a:alpha val="60392"/>
                </a:srgbClr>
              </a:gs>
              <a:gs pos="52999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0000" lIns="80000" rIns="80000" tIns="4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4678857" y="517370"/>
            <a:ext cx="36567269" cy="1948225"/>
          </a:xfrm>
          <a:prstGeom prst="rect">
            <a:avLst/>
          </a:prstGeom>
          <a:noFill/>
          <a:ln>
            <a:noFill/>
          </a:ln>
        </p:spPr>
        <p:txBody>
          <a:bodyPr anchorCtr="0" anchor="t" bIns="256025" lIns="256025" rIns="256025" tIns="25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lang="en-US" sz="9300">
                <a:solidFill>
                  <a:schemeClr val="dk1"/>
                </a:solidFill>
              </a:rPr>
              <a:t>Wireless Neural Recorder</a:t>
            </a:r>
          </a:p>
        </p:txBody>
      </p:sp>
      <p:sp>
        <p:nvSpPr>
          <p:cNvPr id="98" name="Shape 98"/>
          <p:cNvSpPr/>
          <p:nvPr/>
        </p:nvSpPr>
        <p:spPr>
          <a:xfrm>
            <a:off x="9548525" y="2331950"/>
            <a:ext cx="24798899" cy="2175300"/>
          </a:xfrm>
          <a:prstGeom prst="rect">
            <a:avLst/>
          </a:prstGeom>
          <a:noFill/>
          <a:ln>
            <a:noFill/>
          </a:ln>
        </p:spPr>
        <p:txBody>
          <a:bodyPr anchorCtr="1" anchor="ctr" bIns="640075" lIns="640075" rIns="640075" tIns="640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lang="en-US" sz="4700">
                <a:solidFill>
                  <a:schemeClr val="dk1"/>
                </a:solidFill>
              </a:rPr>
              <a:t>Yuan Gao, Tingkai Liu, Xin Huang, Stephen Xia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lang="en-US" sz="4700">
                <a:solidFill>
                  <a:schemeClr val="dk1"/>
                </a:solidFill>
              </a:rPr>
              <a:t>Department of Electrical and Computer Engineering, Rice University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15353600" y="5014800"/>
            <a:ext cx="27908700" cy="12021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224025" lIns="448050" rIns="448050" tIns="224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15359106" y="5026528"/>
            <a:ext cx="27903239" cy="912659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txBody>
          <a:bodyPr anchorCtr="1" anchor="ctr" bIns="320025" lIns="320025" rIns="320025" tIns="320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5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Engineering Design </a:t>
            </a:r>
            <a:r>
              <a:rPr lang="en-US" sz="5600">
                <a:solidFill>
                  <a:schemeClr val="lt1"/>
                </a:solidFill>
              </a:rPr>
              <a:t>for a Single Wireless Control Unit</a:t>
            </a:r>
          </a:p>
        </p:txBody>
      </p:sp>
      <p:sp>
        <p:nvSpPr>
          <p:cNvPr id="101" name="Shape 101"/>
          <p:cNvSpPr/>
          <p:nvPr/>
        </p:nvSpPr>
        <p:spPr>
          <a:xfrm>
            <a:off x="1421125" y="12924300"/>
            <a:ext cx="13077900" cy="5710800"/>
          </a:xfrm>
          <a:prstGeom prst="roundRect">
            <a:avLst>
              <a:gd fmla="val 16667" name="adj"/>
            </a:avLst>
          </a:prstGeom>
          <a:solidFill>
            <a:srgbClr val="BADDE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lang="en-US" sz="3600" u="sng">
                <a:solidFill>
                  <a:schemeClr val="dk1"/>
                </a:solidFill>
              </a:rPr>
              <a:t>Electrode Array</a:t>
            </a:r>
          </a:p>
        </p:txBody>
      </p:sp>
      <p:sp>
        <p:nvSpPr>
          <p:cNvPr id="102" name="Shape 102"/>
          <p:cNvSpPr/>
          <p:nvPr/>
        </p:nvSpPr>
        <p:spPr>
          <a:xfrm>
            <a:off x="1280175" y="19161900"/>
            <a:ext cx="13077900" cy="4155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lang="en-US" sz="3600" u="sng">
                <a:solidFill>
                  <a:schemeClr val="dk1"/>
                </a:solidFill>
              </a:rPr>
              <a:t>Wireless Control Unit Specifications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sz="3600" u="sng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1010"/>
              <a:buFont typeface="Arial"/>
              <a:buChar char="•"/>
            </a:pPr>
            <a:r>
              <a:rPr b="1" lang="en-US" sz="3300">
                <a:solidFill>
                  <a:schemeClr val="dk1"/>
                </a:solidFill>
              </a:rPr>
              <a:t>16 Channel </a:t>
            </a:r>
            <a:r>
              <a:rPr lang="en-US" sz="3300">
                <a:solidFill>
                  <a:schemeClr val="dk1"/>
                </a:solidFill>
              </a:rPr>
              <a:t>Neural Electrode Sampling</a:t>
            </a:r>
          </a:p>
          <a:p>
            <a:pPr indent="2117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300">
                <a:solidFill>
                  <a:schemeClr val="dk1"/>
                </a:solidFill>
              </a:rPr>
              <a:t>Each channel needs to </a:t>
            </a:r>
            <a:r>
              <a:rPr b="1" lang="en-US" sz="3300">
                <a:solidFill>
                  <a:schemeClr val="dk1"/>
                </a:solidFill>
              </a:rPr>
              <a:t>sampled at 1 kHz</a:t>
            </a:r>
          </a:p>
          <a:p>
            <a:pPr indent="2117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300">
                <a:solidFill>
                  <a:schemeClr val="dk1"/>
                </a:solidFill>
              </a:rPr>
              <a:t>Data fidelity: </a:t>
            </a:r>
            <a:r>
              <a:rPr b="1" lang="en-US" sz="3300">
                <a:solidFill>
                  <a:schemeClr val="dk1"/>
                </a:solidFill>
              </a:rPr>
              <a:t>8-bit Data Precision</a:t>
            </a:r>
          </a:p>
          <a:p>
            <a:pPr indent="2117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300">
                <a:solidFill>
                  <a:schemeClr val="dk1"/>
                </a:solidFill>
              </a:rPr>
              <a:t>Compact Form Factor: </a:t>
            </a:r>
            <a:r>
              <a:rPr b="1" lang="en-US" sz="3300">
                <a:solidFill>
                  <a:schemeClr val="dk1"/>
                </a:solidFill>
              </a:rPr>
              <a:t>No larger than 15 x 15 x 15 mm</a:t>
            </a:r>
          </a:p>
          <a:p>
            <a:pPr indent="2116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300">
                <a:solidFill>
                  <a:schemeClr val="dk1"/>
                </a:solidFill>
              </a:rPr>
              <a:t>Operating battery life: </a:t>
            </a:r>
            <a:r>
              <a:rPr b="1" lang="en-US" sz="3300">
                <a:solidFill>
                  <a:schemeClr val="dk1"/>
                </a:solidFill>
              </a:rPr>
              <a:t>&gt; 24 hours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3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15683275" y="6163646"/>
            <a:ext cx="27147000" cy="4947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" name="Shape 104"/>
          <p:cNvGrpSpPr/>
          <p:nvPr/>
        </p:nvGrpSpPr>
        <p:grpSpPr>
          <a:xfrm>
            <a:off x="15683290" y="12416532"/>
            <a:ext cx="8928957" cy="4301958"/>
            <a:chOff x="15827301" y="16316770"/>
            <a:chExt cx="8928957" cy="3744414"/>
          </a:xfrm>
        </p:grpSpPr>
        <p:grpSp>
          <p:nvGrpSpPr>
            <p:cNvPr id="105" name="Shape 105"/>
            <p:cNvGrpSpPr/>
            <p:nvPr/>
          </p:nvGrpSpPr>
          <p:grpSpPr>
            <a:xfrm>
              <a:off x="15827301" y="16316770"/>
              <a:ext cx="8856983" cy="3744414"/>
              <a:chOff x="15827301" y="16532795"/>
              <a:chExt cx="8352928" cy="3744414"/>
            </a:xfrm>
          </p:grpSpPr>
          <p:sp>
            <p:nvSpPr>
              <p:cNvPr id="106" name="Shape 106"/>
              <p:cNvSpPr/>
              <p:nvPr/>
            </p:nvSpPr>
            <p:spPr>
              <a:xfrm>
                <a:off x="15827301" y="16532795"/>
                <a:ext cx="8352928" cy="3744414"/>
              </a:xfrm>
              <a:prstGeom prst="roundRect">
                <a:avLst>
                  <a:gd fmla="val 8029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Shape 107"/>
              <p:cNvSpPr/>
              <p:nvPr/>
            </p:nvSpPr>
            <p:spPr>
              <a:xfrm>
                <a:off x="15827301" y="16532795"/>
                <a:ext cx="8352926" cy="766167"/>
              </a:xfrm>
              <a:prstGeom prst="roundRect">
                <a:avLst>
                  <a:gd fmla="val 16667" name="adj"/>
                </a:avLst>
              </a:prstGeom>
              <a:solidFill>
                <a:srgbClr val="000066"/>
              </a:solidFill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1" lang="en-US" sz="3900">
                    <a:solidFill>
                      <a:schemeClr val="lt1"/>
                    </a:solidFill>
                  </a:rPr>
                  <a:t>Analog Front-End</a:t>
                </a:r>
              </a:p>
            </p:txBody>
          </p:sp>
        </p:grpSp>
        <p:sp>
          <p:nvSpPr>
            <p:cNvPr id="108" name="Shape 108"/>
            <p:cNvSpPr/>
            <p:nvPr/>
          </p:nvSpPr>
          <p:spPr>
            <a:xfrm>
              <a:off x="19067659" y="17480267"/>
              <a:ext cx="5688600" cy="174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0000" lIns="80000" rIns="80000" tIns="40000">
              <a:noAutofit/>
            </a:bodyPr>
            <a:lstStyle/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00" u="sng"/>
                <a:t>Intan RHD2000</a:t>
              </a:r>
            </a:p>
            <a:p>
              <a:pPr indent="-438150" lvl="2" marL="13716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</a:pPr>
              <a:r>
                <a:rPr lang="en-US" sz="3300"/>
                <a:t>Specialized neural recording chip</a:t>
              </a:r>
            </a:p>
            <a:p>
              <a:pPr indent="-438150" lvl="2" marL="13716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</a:pPr>
              <a:r>
                <a:rPr lang="en-US" sz="3300"/>
                <a:t>Protective circuitry</a:t>
              </a:r>
            </a:p>
            <a:p>
              <a:pPr indent="-438150" lvl="2" marL="13716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</a:pPr>
              <a:r>
                <a:rPr lang="en-US" sz="3300"/>
                <a:t>Nanovolt precision</a:t>
              </a: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Shape 109"/>
          <p:cNvSpPr/>
          <p:nvPr/>
        </p:nvSpPr>
        <p:spPr>
          <a:xfrm>
            <a:off x="15672309" y="5988092"/>
            <a:ext cx="27147000" cy="1656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-US" sz="40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System Design Goal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1" lang="en-US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design a </a:t>
            </a:r>
            <a:r>
              <a:rPr b="1" i="1" lang="en-US" sz="3600"/>
              <a:t>small, power-efficient wireless add-on to neural electrode.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1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" name="Shape 110"/>
          <p:cNvGrpSpPr/>
          <p:nvPr/>
        </p:nvGrpSpPr>
        <p:grpSpPr>
          <a:xfrm>
            <a:off x="24827596" y="12416544"/>
            <a:ext cx="8856609" cy="4301958"/>
            <a:chOff x="15827301" y="16532795"/>
            <a:chExt cx="8352928" cy="3744414"/>
          </a:xfrm>
        </p:grpSpPr>
        <p:sp>
          <p:nvSpPr>
            <p:cNvPr id="111" name="Shape 111"/>
            <p:cNvSpPr/>
            <p:nvPr/>
          </p:nvSpPr>
          <p:spPr>
            <a:xfrm>
              <a:off x="15827301" y="16532795"/>
              <a:ext cx="8352928" cy="3744414"/>
            </a:xfrm>
            <a:prstGeom prst="roundRect">
              <a:avLst>
                <a:gd fmla="val 8029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>
              <a:off x="15827301" y="16532795"/>
              <a:ext cx="8352926" cy="766167"/>
            </a:xfrm>
            <a:prstGeom prst="roundRect">
              <a:avLst>
                <a:gd fmla="val 16667" name="adj"/>
              </a:avLst>
            </a:prstGeom>
            <a:solidFill>
              <a:srgbClr val="000066"/>
            </a:solidFill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Arial"/>
                <a:buNone/>
              </a:pPr>
              <a:r>
                <a:rPr b="1" lang="en-US" sz="3900">
                  <a:solidFill>
                    <a:schemeClr val="lt1"/>
                  </a:solidFill>
                </a:rPr>
                <a:t>Bluetooth Low Energy</a:t>
              </a:r>
            </a:p>
          </p:txBody>
        </p:sp>
      </p:grpSp>
      <p:grpSp>
        <p:nvGrpSpPr>
          <p:cNvPr id="113" name="Shape 113"/>
          <p:cNvGrpSpPr/>
          <p:nvPr/>
        </p:nvGrpSpPr>
        <p:grpSpPr>
          <a:xfrm>
            <a:off x="33973322" y="12416532"/>
            <a:ext cx="8928992" cy="4301958"/>
            <a:chOff x="34117333" y="16316770"/>
            <a:chExt cx="8928992" cy="3744414"/>
          </a:xfrm>
        </p:grpSpPr>
        <p:grpSp>
          <p:nvGrpSpPr>
            <p:cNvPr id="114" name="Shape 114"/>
            <p:cNvGrpSpPr/>
            <p:nvPr/>
          </p:nvGrpSpPr>
          <p:grpSpPr>
            <a:xfrm>
              <a:off x="34117333" y="16316770"/>
              <a:ext cx="8928992" cy="3744414"/>
              <a:chOff x="15827301" y="16532795"/>
              <a:chExt cx="8352928" cy="3744414"/>
            </a:xfrm>
          </p:grpSpPr>
          <p:sp>
            <p:nvSpPr>
              <p:cNvPr id="115" name="Shape 115"/>
              <p:cNvSpPr/>
              <p:nvPr/>
            </p:nvSpPr>
            <p:spPr>
              <a:xfrm>
                <a:off x="15827301" y="16532795"/>
                <a:ext cx="8352928" cy="3744414"/>
              </a:xfrm>
              <a:prstGeom prst="roundRect">
                <a:avLst>
                  <a:gd fmla="val 8029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Shape 116"/>
              <p:cNvSpPr/>
              <p:nvPr/>
            </p:nvSpPr>
            <p:spPr>
              <a:xfrm>
                <a:off x="15827301" y="16532795"/>
                <a:ext cx="8352900" cy="766200"/>
              </a:xfrm>
              <a:prstGeom prst="roundRect">
                <a:avLst>
                  <a:gd fmla="val 16667" name="adj"/>
                </a:avLst>
              </a:prstGeom>
              <a:solidFill>
                <a:srgbClr val="000066"/>
              </a:solidFill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1" lang="en-US" sz="3900">
                    <a:solidFill>
                      <a:schemeClr val="lt1"/>
                    </a:solidFill>
                  </a:rPr>
                  <a:t>Receiver</a:t>
                </a:r>
              </a:p>
            </p:txBody>
          </p:sp>
        </p:grpSp>
        <p:sp>
          <p:nvSpPr>
            <p:cNvPr id="117" name="Shape 117"/>
            <p:cNvSpPr/>
            <p:nvPr/>
          </p:nvSpPr>
          <p:spPr>
            <a:xfrm>
              <a:off x="37324886" y="17396883"/>
              <a:ext cx="5649300" cy="219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0000" lIns="80000" rIns="80000" tIns="40000">
              <a:noAutofit/>
            </a:bodyPr>
            <a:lstStyle/>
            <a:p>
              <a:pPr indent="45720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-US" sz="3300" u="sng"/>
                <a:t>Secure Terminal</a:t>
              </a:r>
            </a:p>
            <a:p>
              <a:pPr indent="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101010"/>
                <a:buFont typeface="Arial"/>
                <a:buChar char="●"/>
              </a:pPr>
              <a:r>
                <a:rPr b="0" i="0" lang="en-US" sz="33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3300"/>
                <a:t>Communicates with the BLE transmitters on the probes</a:t>
              </a:r>
            </a:p>
            <a:p>
              <a:pPr indent="2117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100000"/>
                <a:buFont typeface="Arial"/>
                <a:buChar char="●"/>
              </a:pPr>
              <a:r>
                <a:rPr lang="en-US" sz="3300"/>
                <a:t>Data presentation and analysis</a:t>
              </a: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3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" name="Shape 118"/>
          <p:cNvSpPr/>
          <p:nvPr/>
        </p:nvSpPr>
        <p:spPr>
          <a:xfrm>
            <a:off x="15374425" y="17602800"/>
            <a:ext cx="7222800" cy="1493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224025" lIns="448050" rIns="448050" tIns="224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15340525" y="17544250"/>
            <a:ext cx="7222800" cy="912600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txBody>
          <a:bodyPr anchorCtr="1" anchor="ctr" bIns="320025" lIns="320025" rIns="320025" tIns="320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5600">
                <a:solidFill>
                  <a:schemeClr val="lt1"/>
                </a:solidFill>
              </a:rPr>
              <a:t>Prototype</a:t>
            </a:r>
          </a:p>
        </p:txBody>
      </p:sp>
      <p:sp>
        <p:nvSpPr>
          <p:cNvPr id="120" name="Shape 120"/>
          <p:cNvSpPr/>
          <p:nvPr/>
        </p:nvSpPr>
        <p:spPr>
          <a:xfrm rot="9303788">
            <a:off x="23411926" y="11245022"/>
            <a:ext cx="1440162" cy="547208"/>
          </a:xfrm>
          <a:prstGeom prst="rightArrow">
            <a:avLst>
              <a:gd fmla="val 15249" name="adj1"/>
              <a:gd fmla="val 46525" name="adj2"/>
            </a:avLst>
          </a:prstGeom>
          <a:solidFill>
            <a:srgbClr val="212167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Shape 121"/>
          <p:cNvSpPr/>
          <p:nvPr/>
        </p:nvSpPr>
        <p:spPr>
          <a:xfrm flipH="1" rot="-9352152">
            <a:off x="33729902" y="11216587"/>
            <a:ext cx="1430943" cy="530940"/>
          </a:xfrm>
          <a:prstGeom prst="rightArrow">
            <a:avLst>
              <a:gd fmla="val 15249" name="adj1"/>
              <a:gd fmla="val 46525" name="adj2"/>
            </a:avLst>
          </a:prstGeom>
          <a:solidFill>
            <a:srgbClr val="212167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Shape 122"/>
          <p:cNvSpPr/>
          <p:nvPr/>
        </p:nvSpPr>
        <p:spPr>
          <a:xfrm rot="5400000">
            <a:off x="28893828" y="11349901"/>
            <a:ext cx="870000" cy="504000"/>
          </a:xfrm>
          <a:prstGeom prst="rightArrow">
            <a:avLst>
              <a:gd fmla="val 15249" name="adj1"/>
              <a:gd fmla="val 46525" name="adj2"/>
            </a:avLst>
          </a:prstGeom>
          <a:solidFill>
            <a:srgbClr val="212167"/>
          </a:solidFill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Shape 123"/>
          <p:cNvSpPr/>
          <p:nvPr/>
        </p:nvSpPr>
        <p:spPr>
          <a:xfrm>
            <a:off x="7148925" y="14042112"/>
            <a:ext cx="6506100" cy="4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1010"/>
              <a:buFont typeface="Arial"/>
              <a:buChar char="•"/>
            </a:pPr>
            <a:r>
              <a:rPr lang="en-US" sz="3300">
                <a:solidFill>
                  <a:schemeClr val="dk1"/>
                </a:solidFill>
              </a:rPr>
              <a:t>Array of 16 electrodes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chemeClr val="dk1"/>
              </a:solidFill>
            </a:endParaRPr>
          </a:p>
          <a:p>
            <a:pPr indent="2117"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300">
                <a:solidFill>
                  <a:schemeClr val="dk1"/>
                </a:solidFill>
              </a:rPr>
              <a:t>Each electrode outfitted with a </a:t>
            </a:r>
            <a:r>
              <a:rPr b="1" lang="en-US" sz="3300">
                <a:solidFill>
                  <a:schemeClr val="dk1"/>
                </a:solidFill>
              </a:rPr>
              <a:t>wireless control unit (WCU)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chemeClr val="dk1"/>
              </a:solidFill>
            </a:endParaRPr>
          </a:p>
          <a:p>
            <a:pPr indent="2117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300">
                <a:solidFill>
                  <a:schemeClr val="dk1"/>
                </a:solidFill>
              </a:rPr>
              <a:t>Each WCU samples neural data and transmits in </a:t>
            </a:r>
            <a:r>
              <a:rPr b="1" lang="en-US" sz="3300">
                <a:solidFill>
                  <a:schemeClr val="dk1"/>
                </a:solidFill>
              </a:rPr>
              <a:t>real-time</a:t>
            </a:r>
            <a:r>
              <a:rPr lang="en-US" sz="3300">
                <a:solidFill>
                  <a:schemeClr val="dk1"/>
                </a:solidFill>
              </a:rPr>
              <a:t> to a </a:t>
            </a:r>
            <a:r>
              <a:rPr b="1" lang="en-US" sz="3300">
                <a:solidFill>
                  <a:schemeClr val="dk1"/>
                </a:solidFill>
              </a:rPr>
              <a:t>secure terminal</a:t>
            </a:r>
          </a:p>
        </p:txBody>
      </p:sp>
      <p:sp>
        <p:nvSpPr>
          <p:cNvPr id="124" name="Shape 124"/>
          <p:cNvSpPr/>
          <p:nvPr/>
        </p:nvSpPr>
        <p:spPr>
          <a:xfrm>
            <a:off x="168275" y="-144463"/>
            <a:ext cx="304798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1924" y="8269402"/>
            <a:ext cx="16529725" cy="2675485"/>
          </a:xfrm>
          <a:prstGeom prst="rect">
            <a:avLst/>
          </a:prstGeom>
          <a:noFill/>
          <a:ln cap="flat" cmpd="sng" w="12700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pic>
      <p:sp>
        <p:nvSpPr>
          <p:cNvPr id="126" name="Shape 126"/>
          <p:cNvSpPr/>
          <p:nvPr/>
        </p:nvSpPr>
        <p:spPr>
          <a:xfrm>
            <a:off x="28802398" y="13671975"/>
            <a:ext cx="44646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0000" lIns="80000" rIns="80000" tIns="400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u="sng"/>
              <a:t>Nordic NRF52</a:t>
            </a:r>
          </a:p>
          <a:p>
            <a:pPr indent="-4381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3300"/>
              <a:t>6x6 QFN</a:t>
            </a:r>
          </a:p>
          <a:p>
            <a:pPr indent="-4381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3300"/>
              <a:t>Upwards of 2 Mbits/s</a:t>
            </a:r>
          </a:p>
          <a:p>
            <a:pPr indent="-4381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3300"/>
              <a:t>Compression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3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Shape 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43325" y="13684856"/>
            <a:ext cx="2984325" cy="240316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128" name="Shape 1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25619675" y="13912325"/>
            <a:ext cx="2763439" cy="194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/>
          <p:nvPr/>
        </p:nvSpPr>
        <p:spPr>
          <a:xfrm>
            <a:off x="23804675" y="25183975"/>
            <a:ext cx="19442100" cy="7291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224025" lIns="448050" rIns="448050" tIns="224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23821500" y="25168950"/>
            <a:ext cx="19442100" cy="912600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txBody>
          <a:bodyPr anchorCtr="1" anchor="ctr" bIns="320025" lIns="320025" rIns="320025" tIns="320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5600">
                <a:solidFill>
                  <a:schemeClr val="lt1"/>
                </a:solidFill>
              </a:rPr>
              <a:t>Acknowledgement</a:t>
            </a:r>
          </a:p>
        </p:txBody>
      </p:sp>
      <p:sp>
        <p:nvSpPr>
          <p:cNvPr id="131" name="Shape 131"/>
          <p:cNvSpPr/>
          <p:nvPr/>
        </p:nvSpPr>
        <p:spPr>
          <a:xfrm>
            <a:off x="23821500" y="18456850"/>
            <a:ext cx="19442100" cy="639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224025" lIns="448050" rIns="448050" tIns="224025">
            <a:noAutofit/>
          </a:bodyPr>
          <a:lstStyle/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</p:txBody>
      </p:sp>
      <p:sp>
        <p:nvSpPr>
          <p:cNvPr id="132" name="Shape 132"/>
          <p:cNvSpPr/>
          <p:nvPr/>
        </p:nvSpPr>
        <p:spPr>
          <a:xfrm>
            <a:off x="23832375" y="17544250"/>
            <a:ext cx="19442100" cy="912600"/>
          </a:xfrm>
          <a:prstGeom prst="rect">
            <a:avLst/>
          </a:prstGeom>
          <a:solidFill>
            <a:srgbClr val="000066"/>
          </a:solidFill>
          <a:ln>
            <a:noFill/>
          </a:ln>
        </p:spPr>
        <p:txBody>
          <a:bodyPr anchorCtr="1" anchor="ctr" bIns="320025" lIns="320025" rIns="320025" tIns="320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5600">
                <a:solidFill>
                  <a:schemeClr val="lt1"/>
                </a:solidFill>
              </a:rPr>
              <a:t>Next Steps</a:t>
            </a:r>
          </a:p>
        </p:txBody>
      </p:sp>
      <p:pic>
        <p:nvPicPr>
          <p:cNvPr id="133" name="Shape 1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128125" y="13768028"/>
            <a:ext cx="2984325" cy="223824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/>
          <p:nvPr/>
        </p:nvSpPr>
        <p:spPr>
          <a:xfrm>
            <a:off x="24147275" y="26870225"/>
            <a:ext cx="18756900" cy="43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300"/>
              <a:t>We would like to thank Dr. Gary Woods, Professor in the Practice of ECE, Rice University for his assistance and mentorship in guiding us through the product and technical development process; Dr. Aydin Babakhani, Assistant Professor of ECE, for his technical mentorship and support; Hamed Rahmani, Ph.D. student, for his technical mentorship and support; and Dr. Nitin Tandon, Neurosurgeon in the Texas Medical Center, for bringing the project into fruition and his support.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300"/>
          </a:p>
          <a:p>
            <a:pPr lvl="0">
              <a:spcBef>
                <a:spcPts val="0"/>
              </a:spcBef>
              <a:buNone/>
            </a:pPr>
            <a:r>
              <a:rPr lang="en-US" sz="3300"/>
              <a:t>Special Thanks to the Brenner Foundation with Ellen Kirk and </a:t>
            </a:r>
            <a:r>
              <a:rPr lang="en-US" sz="3300">
                <a:solidFill>
                  <a:srgbClr val="373737"/>
                </a:solidFill>
                <a:highlight>
                  <a:srgbClr val="FFFFFF"/>
                </a:highlight>
              </a:rPr>
              <a:t>resources of the Oshman Engineering Design Kitchen</a:t>
            </a:r>
            <a:r>
              <a:rPr lang="en-US" sz="3300"/>
              <a:t>.  Without them, this project would not be possible.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16939812" y="24381675"/>
            <a:ext cx="4464600" cy="71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6000"/>
              <a:t>PCB+ELECTRODE Images (When we get them)</a:t>
            </a:r>
          </a:p>
        </p:txBody>
      </p:sp>
      <p:pic>
        <p:nvPicPr>
          <p:cNvPr id="136" name="Shape 1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56348" y="14194574"/>
            <a:ext cx="4464599" cy="402072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1461675" y="25727450"/>
            <a:ext cx="3747900" cy="29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381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3300">
                <a:solidFill>
                  <a:schemeClr val="dk1"/>
                </a:solidFill>
              </a:rPr>
              <a:t>Hospitals/Clinics</a:t>
            </a:r>
          </a:p>
        </p:txBody>
      </p:sp>
      <p:sp>
        <p:nvSpPr>
          <p:cNvPr id="138" name="Shape 138"/>
          <p:cNvSpPr txBox="1"/>
          <p:nvPr/>
        </p:nvSpPr>
        <p:spPr>
          <a:xfrm>
            <a:off x="37521650" y="18964387"/>
            <a:ext cx="4733700" cy="29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381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3300">
                <a:solidFill>
                  <a:schemeClr val="dk1"/>
                </a:solidFill>
              </a:rPr>
              <a:t>WiFi HaLow: Increase data rate beyond BLE products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31186575" y="18964400"/>
            <a:ext cx="4733700" cy="29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381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3300">
                <a:solidFill>
                  <a:schemeClr val="dk1"/>
                </a:solidFill>
              </a:rPr>
              <a:t>Custom IC: ideally should fit within </a:t>
            </a:r>
            <a:r>
              <a:rPr b="1" lang="en-US" sz="3300">
                <a:solidFill>
                  <a:schemeClr val="dk1"/>
                </a:solidFill>
              </a:rPr>
              <a:t>8 x 8 x 8 mm</a:t>
            </a:r>
          </a:p>
        </p:txBody>
      </p:sp>
      <p:pic>
        <p:nvPicPr>
          <p:cNvPr id="140" name="Shape 1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477677" y="21403886"/>
            <a:ext cx="4464600" cy="2976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653538" y="21315226"/>
            <a:ext cx="5291389" cy="297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192897" y="21315192"/>
            <a:ext cx="5391214" cy="297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/>
        </p:nvSpPr>
        <p:spPr>
          <a:xfrm>
            <a:off x="24495525" y="19200287"/>
            <a:ext cx="4733700" cy="29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381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3300">
                <a:solidFill>
                  <a:schemeClr val="dk1"/>
                </a:solidFill>
              </a:rPr>
              <a:t>Begin animal testing with functional prototype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11160675" y="25727437"/>
            <a:ext cx="4733700" cy="29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381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3300">
                <a:solidFill>
                  <a:schemeClr val="dk1"/>
                </a:solidFill>
              </a:rPr>
              <a:t>Households</a:t>
            </a:r>
          </a:p>
        </p:txBody>
      </p:sp>
      <p:sp>
        <p:nvSpPr>
          <p:cNvPr id="145" name="Shape 145"/>
          <p:cNvSpPr txBox="1"/>
          <p:nvPr/>
        </p:nvSpPr>
        <p:spPr>
          <a:xfrm>
            <a:off x="5888750" y="25727437"/>
            <a:ext cx="4733700" cy="29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3815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-US" sz="3300">
                <a:solidFill>
                  <a:schemeClr val="dk1"/>
                </a:solidFill>
              </a:rPr>
              <a:t>Research Institutions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602625" y="27991379"/>
            <a:ext cx="3747900" cy="2497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178499" y="27902625"/>
            <a:ext cx="4013250" cy="267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0526299" y="28227016"/>
            <a:ext cx="4013249" cy="222550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/>
          <p:nvPr/>
        </p:nvSpPr>
        <p:spPr>
          <a:xfrm>
            <a:off x="1113500" y="6295625"/>
            <a:ext cx="13564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20025" lIns="320025" rIns="320025" tIns="320025">
            <a:noAutofit/>
          </a:bodyPr>
          <a:lstStyle/>
          <a:p>
            <a:pPr lvl="0" rtl="0" algn="just">
              <a:spcBef>
                <a:spcPts val="0"/>
              </a:spcBef>
              <a:buClr>
                <a:schemeClr val="dk1"/>
              </a:buClr>
              <a:buSzPct val="33333"/>
              <a:buFont typeface="Arial"/>
              <a:buNone/>
            </a:pPr>
            <a:r>
              <a:rPr lang="en-US" sz="3300">
                <a:solidFill>
                  <a:schemeClr val="dk1"/>
                </a:solidFill>
              </a:rPr>
              <a:t>Currently, no solution exists on the market for an efficient recording of neural brain activity that is not restricted by a physical tether. Our project goal is to develop a low-power wireless recording device that digitizes neural signals from a 16-channel, 16-element electrode array and send the neural data wirelessly to a portable receiver. The wireless neural recorder will first be wireless embedded ECoG system implemented in animals and eventually humans.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3300">
              <a:solidFill>
                <a:schemeClr val="dk1"/>
              </a:solidFill>
            </a:endParaRPr>
          </a:p>
        </p:txBody>
      </p:sp>
      <p:pic>
        <p:nvPicPr>
          <p:cNvPr id="151" name="Shape 15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780149" y="693474"/>
            <a:ext cx="9235109" cy="402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